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5"/>
  </p:notesMasterIdLst>
  <p:sldIdLst>
    <p:sldId id="256" r:id="rId3"/>
    <p:sldId id="257" r:id="rId4"/>
    <p:sldId id="26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 type="screen16x9"/>
  <p:notesSz cx="6858000" cy="9144000"/>
  <p:embeddedFontLst>
    <p:embeddedFont>
      <p:font typeface="Alata" panose="020B0604020202020204" charset="0"/>
      <p:regular r:id="rId16"/>
    </p:embeddedFont>
    <p:embeddedFont>
      <p:font typeface="Helvetica Neue" panose="020B0604020202020204" charset="0"/>
      <p:regular r:id="rId17"/>
      <p:bold r:id="rId18"/>
      <p:italic r:id="rId19"/>
      <p:boldItalic r:id="rId20"/>
    </p:embeddedFont>
    <p:embeddedFont>
      <p:font typeface="Poppins" panose="00000500000000000000" pitchFamily="2" charset="0"/>
      <p:regular r:id="rId21"/>
      <p:bold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614FD4-1AF4-4E35-8F0B-F4B6E6AA8B9A}">
  <a:tblStyle styleId="{01614FD4-1AF4-4E35-8F0B-F4B6E6AA8B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F999A43-FD38-4E90-9DFC-99F5EC7678B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8fee483f1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a8fee483f1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8fee483f1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a8fee483f1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9016d1328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a9016d1328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9016d1328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a9016d1328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DDD99802-1CCB-9E00-7B07-7A9C57021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9016d1328_1_75:notes">
            <a:extLst>
              <a:ext uri="{FF2B5EF4-FFF2-40B4-BE49-F238E27FC236}">
                <a16:creationId xmlns:a16="http://schemas.microsoft.com/office/drawing/2014/main" id="{E36F9149-CB6E-5691-D571-6E6E1F4577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a9016d1328_1_75:notes">
            <a:extLst>
              <a:ext uri="{FF2B5EF4-FFF2-40B4-BE49-F238E27FC236}">
                <a16:creationId xmlns:a16="http://schemas.microsoft.com/office/drawing/2014/main" id="{C3DAA633-91F9-07B0-2EE5-05F766D65F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3711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9016d1328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a9016d1328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8fee483f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2a8fee483f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8fee483f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2a8fee483f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8fee483f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2a8fee483f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8fee483f1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2a8fee483f1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8fee483f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a8fee483f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 dirty="0">
                <a:latin typeface="Alata"/>
                <a:ea typeface="Alata"/>
                <a:cs typeface="Alata"/>
                <a:sym typeface="Alata"/>
              </a:rPr>
              <a:t>Federated Learning For Seismic Data Denoising </a:t>
            </a:r>
            <a:endParaRPr sz="3000" dirty="0">
              <a:latin typeface="Alata"/>
              <a:ea typeface="Alata"/>
              <a:cs typeface="Alata"/>
              <a:sym typeface="Alat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 dirty="0">
                <a:latin typeface="Alata"/>
                <a:ea typeface="Alata"/>
                <a:cs typeface="Alata"/>
                <a:sym typeface="Alata"/>
              </a:rPr>
              <a:t>A Privacy-preserving Paradigm</a:t>
            </a:r>
            <a:endParaRPr sz="3000" dirty="0"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180" dirty="0">
                <a:latin typeface="Alata"/>
                <a:ea typeface="Alata"/>
                <a:cs typeface="Alata"/>
                <a:sym typeface="Alata"/>
              </a:rPr>
              <a:t>Kamalesh Kumar Mandakolathur Guruprasad, Geetha Nair, Gayatri Sunil Ambulkar</a:t>
            </a:r>
            <a:endParaRPr sz="2180" dirty="0"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/>
          <p:nvPr/>
        </p:nvSpPr>
        <p:spPr>
          <a:xfrm>
            <a:off x="-292331" y="0"/>
            <a:ext cx="9436331" cy="757959"/>
          </a:xfrm>
          <a:custGeom>
            <a:avLst/>
            <a:gdLst/>
            <a:ahLst/>
            <a:cxnLst/>
            <a:rect l="l" t="t" r="r" b="b"/>
            <a:pathLst>
              <a:path w="18872661" h="1515917" extrusionOk="0">
                <a:moveTo>
                  <a:pt x="0" y="0"/>
                </a:moveTo>
                <a:lnTo>
                  <a:pt x="18872661" y="0"/>
                </a:lnTo>
                <a:lnTo>
                  <a:pt x="18872661" y="1515917"/>
                </a:lnTo>
                <a:lnTo>
                  <a:pt x="0" y="1515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0649" b="-102799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40" name="Google Shape;240;p33"/>
          <p:cNvSpPr/>
          <p:nvPr/>
        </p:nvSpPr>
        <p:spPr>
          <a:xfrm>
            <a:off x="5760729" y="-250836"/>
            <a:ext cx="1722461" cy="1217704"/>
          </a:xfrm>
          <a:custGeom>
            <a:avLst/>
            <a:gdLst/>
            <a:ahLst/>
            <a:cxnLst/>
            <a:rect l="l" t="t" r="r" b="b"/>
            <a:pathLst>
              <a:path w="3444923" h="2435407" extrusionOk="0">
                <a:moveTo>
                  <a:pt x="0" y="0"/>
                </a:moveTo>
                <a:lnTo>
                  <a:pt x="3444923" y="0"/>
                </a:lnTo>
                <a:lnTo>
                  <a:pt x="3444923" y="2435407"/>
                </a:lnTo>
                <a:lnTo>
                  <a:pt x="0" y="2435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41" name="Google Shape;241;p33"/>
          <p:cNvSpPr/>
          <p:nvPr/>
        </p:nvSpPr>
        <p:spPr>
          <a:xfrm>
            <a:off x="7288376" y="-182608"/>
            <a:ext cx="1529440" cy="1081246"/>
          </a:xfrm>
          <a:custGeom>
            <a:avLst/>
            <a:gdLst/>
            <a:ahLst/>
            <a:cxnLst/>
            <a:rect l="l" t="t" r="r" b="b"/>
            <a:pathLst>
              <a:path w="3058880" h="2162492" extrusionOk="0">
                <a:moveTo>
                  <a:pt x="0" y="0"/>
                </a:moveTo>
                <a:lnTo>
                  <a:pt x="3058880" y="0"/>
                </a:lnTo>
                <a:lnTo>
                  <a:pt x="3058880" y="2162492"/>
                </a:lnTo>
                <a:lnTo>
                  <a:pt x="0" y="2162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42" name="Google Shape;242;p33"/>
          <p:cNvSpPr txBox="1"/>
          <p:nvPr/>
        </p:nvSpPr>
        <p:spPr>
          <a:xfrm>
            <a:off x="403750" y="4751750"/>
            <a:ext cx="848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Paper IPTC-23888, Federated Learning For Seismic Data Denoising: Privacy-preserving Paradigm, Kamalesh Kumar Mandakolathur Guruprasad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-275825" y="-42450"/>
            <a:ext cx="5724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07 Results</a:t>
            </a:r>
            <a:endParaRPr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244" name="Google Shape;244;p33"/>
          <p:cNvGraphicFramePr/>
          <p:nvPr/>
        </p:nvGraphicFramePr>
        <p:xfrm>
          <a:off x="556638" y="898650"/>
          <a:ext cx="3673500" cy="757950"/>
        </p:xfrm>
        <a:graphic>
          <a:graphicData uri="http://schemas.openxmlformats.org/drawingml/2006/table">
            <a:tbl>
              <a:tblPr>
                <a:noFill/>
                <a:tableStyleId>{3F999A43-FD38-4E90-9DFC-99F5EC7678B5}</a:tableStyleId>
              </a:tblPr>
              <a:tblGrid>
                <a:gridCol w="56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Loss</a:t>
                      </a:r>
                      <a:endParaRPr sz="800"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MSE</a:t>
                      </a:r>
                      <a:endParaRPr sz="800"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RMSE</a:t>
                      </a:r>
                      <a:endParaRPr sz="800"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SNR</a:t>
                      </a:r>
                      <a:endParaRPr sz="800"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PSNR</a:t>
                      </a:r>
                      <a:endParaRPr sz="800"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0.007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0.007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0.087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15.707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24.489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5" name="Google Shape;245;p33"/>
          <p:cNvGraphicFramePr/>
          <p:nvPr/>
        </p:nvGraphicFramePr>
        <p:xfrm>
          <a:off x="214775" y="2092750"/>
          <a:ext cx="4357225" cy="1263024"/>
        </p:xfrm>
        <a:graphic>
          <a:graphicData uri="http://schemas.openxmlformats.org/drawingml/2006/table">
            <a:tbl>
              <a:tblPr>
                <a:noFill/>
                <a:tableStyleId>{3F999A43-FD38-4E90-9DFC-99F5EC7678B5}</a:tableStyleId>
              </a:tblPr>
              <a:tblGrid>
                <a:gridCol w="77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9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9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9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Round</a:t>
                      </a:r>
                      <a:endParaRPr sz="800"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Loss</a:t>
                      </a:r>
                      <a:endParaRPr sz="800"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MSE</a:t>
                      </a:r>
                      <a:endParaRPr sz="800"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RMSE</a:t>
                      </a:r>
                      <a:endParaRPr sz="800"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SNR</a:t>
                      </a:r>
                      <a:endParaRPr sz="800"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PSNR</a:t>
                      </a:r>
                      <a:endParaRPr sz="800"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Round 1</a:t>
                      </a:r>
                      <a:endParaRPr sz="800" b="1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0.028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0.028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0.166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10.056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18.838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Round 2</a:t>
                      </a:r>
                      <a:endParaRPr sz="800" b="1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0.011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0.011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0.103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14.169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22.951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Round 3</a:t>
                      </a:r>
                      <a:endParaRPr sz="800" b="1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0.008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0.008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0.091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15.319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24.101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6" name="Google Shape;246;p33"/>
          <p:cNvGraphicFramePr/>
          <p:nvPr/>
        </p:nvGraphicFramePr>
        <p:xfrm>
          <a:off x="556638" y="3831788"/>
          <a:ext cx="3673525" cy="631512"/>
        </p:xfrm>
        <a:graphic>
          <a:graphicData uri="http://schemas.openxmlformats.org/drawingml/2006/table">
            <a:tbl>
              <a:tblPr>
                <a:noFill/>
                <a:tableStyleId>{3F999A43-FD38-4E90-9DFC-99F5EC7678B5}</a:tableStyleId>
              </a:tblPr>
              <a:tblGrid>
                <a:gridCol w="5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1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Loss</a:t>
                      </a:r>
                      <a:endParaRPr sz="800"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MSE</a:t>
                      </a:r>
                      <a:endParaRPr sz="800"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RMSE</a:t>
                      </a:r>
                      <a:endParaRPr sz="800"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SNR</a:t>
                      </a:r>
                      <a:endParaRPr sz="800"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PSNR</a:t>
                      </a:r>
                      <a:endParaRPr sz="800"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0.008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0.008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0.087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15.680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A2F3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24.463</a:t>
                      </a:r>
                      <a:endParaRPr sz="800">
                        <a:solidFill>
                          <a:srgbClr val="2A2F3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7" name="Google Shape;247;p33"/>
          <p:cNvSpPr txBox="1"/>
          <p:nvPr/>
        </p:nvSpPr>
        <p:spPr>
          <a:xfrm>
            <a:off x="1751625" y="16566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Classical ML</a:t>
            </a:r>
            <a:endParaRPr/>
          </a:p>
        </p:txBody>
      </p:sp>
      <p:sp>
        <p:nvSpPr>
          <p:cNvPr id="248" name="Google Shape;248;p33"/>
          <p:cNvSpPr txBox="1"/>
          <p:nvPr/>
        </p:nvSpPr>
        <p:spPr>
          <a:xfrm>
            <a:off x="1485925" y="33956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Federated Learning - Round Based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33"/>
          <p:cNvSpPr txBox="1"/>
          <p:nvPr/>
        </p:nvSpPr>
        <p:spPr>
          <a:xfrm>
            <a:off x="1485913" y="44832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Federated Learning - Cyclic</a:t>
            </a:r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0775" y="793201"/>
            <a:ext cx="2417117" cy="392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33"/>
          <p:cNvCxnSpPr/>
          <p:nvPr/>
        </p:nvCxnSpPr>
        <p:spPr>
          <a:xfrm>
            <a:off x="5051100" y="820750"/>
            <a:ext cx="23100" cy="386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3"/>
          <p:cNvSpPr txBox="1"/>
          <p:nvPr/>
        </p:nvSpPr>
        <p:spPr>
          <a:xfrm>
            <a:off x="5448775" y="11082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Classical ML</a:t>
            </a:r>
            <a:endParaRPr/>
          </a:p>
        </p:txBody>
      </p:sp>
      <p:sp>
        <p:nvSpPr>
          <p:cNvPr id="253" name="Google Shape;253;p33"/>
          <p:cNvSpPr txBox="1"/>
          <p:nvPr/>
        </p:nvSpPr>
        <p:spPr>
          <a:xfrm>
            <a:off x="4369700" y="24787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Federated Learning </a:t>
            </a:r>
            <a:endParaRPr sz="1000">
              <a:solidFill>
                <a:srgbClr val="0F0F0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Round Based</a:t>
            </a:r>
            <a:endParaRPr/>
          </a:p>
        </p:txBody>
      </p:sp>
      <p:sp>
        <p:nvSpPr>
          <p:cNvPr id="254" name="Google Shape;254;p33"/>
          <p:cNvSpPr txBox="1"/>
          <p:nvPr/>
        </p:nvSpPr>
        <p:spPr>
          <a:xfrm>
            <a:off x="4369700" y="38625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Federated Learning </a:t>
            </a:r>
            <a:endParaRPr sz="1000">
              <a:solidFill>
                <a:srgbClr val="0F0F0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Cyclic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/>
          <p:nvPr/>
        </p:nvSpPr>
        <p:spPr>
          <a:xfrm>
            <a:off x="-292331" y="0"/>
            <a:ext cx="9436331" cy="757959"/>
          </a:xfrm>
          <a:custGeom>
            <a:avLst/>
            <a:gdLst/>
            <a:ahLst/>
            <a:cxnLst/>
            <a:rect l="l" t="t" r="r" b="b"/>
            <a:pathLst>
              <a:path w="18872661" h="1515917" extrusionOk="0">
                <a:moveTo>
                  <a:pt x="0" y="0"/>
                </a:moveTo>
                <a:lnTo>
                  <a:pt x="18872661" y="0"/>
                </a:lnTo>
                <a:lnTo>
                  <a:pt x="18872661" y="1515917"/>
                </a:lnTo>
                <a:lnTo>
                  <a:pt x="0" y="1515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0649" b="-102799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60" name="Google Shape;260;p34"/>
          <p:cNvSpPr/>
          <p:nvPr/>
        </p:nvSpPr>
        <p:spPr>
          <a:xfrm>
            <a:off x="5760729" y="-250836"/>
            <a:ext cx="1722461" cy="1217704"/>
          </a:xfrm>
          <a:custGeom>
            <a:avLst/>
            <a:gdLst/>
            <a:ahLst/>
            <a:cxnLst/>
            <a:rect l="l" t="t" r="r" b="b"/>
            <a:pathLst>
              <a:path w="3444923" h="2435407" extrusionOk="0">
                <a:moveTo>
                  <a:pt x="0" y="0"/>
                </a:moveTo>
                <a:lnTo>
                  <a:pt x="3444923" y="0"/>
                </a:lnTo>
                <a:lnTo>
                  <a:pt x="3444923" y="2435407"/>
                </a:lnTo>
                <a:lnTo>
                  <a:pt x="0" y="2435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61" name="Google Shape;261;p34"/>
          <p:cNvSpPr/>
          <p:nvPr/>
        </p:nvSpPr>
        <p:spPr>
          <a:xfrm>
            <a:off x="7288376" y="-182608"/>
            <a:ext cx="1529440" cy="1081246"/>
          </a:xfrm>
          <a:custGeom>
            <a:avLst/>
            <a:gdLst/>
            <a:ahLst/>
            <a:cxnLst/>
            <a:rect l="l" t="t" r="r" b="b"/>
            <a:pathLst>
              <a:path w="3058880" h="2162492" extrusionOk="0">
                <a:moveTo>
                  <a:pt x="0" y="0"/>
                </a:moveTo>
                <a:lnTo>
                  <a:pt x="3058880" y="0"/>
                </a:lnTo>
                <a:lnTo>
                  <a:pt x="3058880" y="2162492"/>
                </a:lnTo>
                <a:lnTo>
                  <a:pt x="0" y="2162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62" name="Google Shape;262;p34"/>
          <p:cNvSpPr txBox="1"/>
          <p:nvPr/>
        </p:nvSpPr>
        <p:spPr>
          <a:xfrm>
            <a:off x="403750" y="4751750"/>
            <a:ext cx="848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Paper IPTC-23888, Federated Learning For Seismic Data Denoising: Privacy-preserving Paradigm, Kamalesh Kumar Mandakolathur Guruprasad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3" name="Google Shape;263;p34"/>
          <p:cNvSpPr txBox="1"/>
          <p:nvPr/>
        </p:nvSpPr>
        <p:spPr>
          <a:xfrm>
            <a:off x="-275825" y="-42450"/>
            <a:ext cx="5724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 Inference</a:t>
            </a:r>
            <a:endParaRPr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p34"/>
          <p:cNvSpPr txBox="1"/>
          <p:nvPr/>
        </p:nvSpPr>
        <p:spPr>
          <a:xfrm>
            <a:off x="4721850" y="2570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Federated Learning</a:t>
            </a:r>
            <a:endParaRPr sz="1200"/>
          </a:p>
        </p:txBody>
      </p:sp>
      <p:sp>
        <p:nvSpPr>
          <p:cNvPr id="265" name="Google Shape;265;p34"/>
          <p:cNvSpPr txBox="1"/>
          <p:nvPr/>
        </p:nvSpPr>
        <p:spPr>
          <a:xfrm>
            <a:off x="743950" y="251796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Classical</a:t>
            </a:r>
            <a:endParaRPr sz="1200"/>
          </a:p>
        </p:txBody>
      </p:sp>
      <p:pic>
        <p:nvPicPr>
          <p:cNvPr id="266" name="Google Shape;266;p34"/>
          <p:cNvPicPr preferRelativeResize="0"/>
          <p:nvPr/>
        </p:nvPicPr>
        <p:blipFill rotWithShape="1">
          <a:blip r:embed="rId6">
            <a:alphaModFix/>
          </a:blip>
          <a:srcRect t="6663" r="70988" b="4249"/>
          <a:stretch/>
        </p:blipFill>
        <p:spPr>
          <a:xfrm>
            <a:off x="403738" y="898662"/>
            <a:ext cx="2558668" cy="161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 rotWithShape="1">
          <a:blip r:embed="rId6">
            <a:alphaModFix/>
          </a:blip>
          <a:srcRect l="34819" t="3864" r="35972" b="2106"/>
          <a:stretch/>
        </p:blipFill>
        <p:spPr>
          <a:xfrm>
            <a:off x="3292668" y="859413"/>
            <a:ext cx="2558668" cy="1697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 rotWithShape="1">
          <a:blip r:embed="rId6">
            <a:alphaModFix/>
          </a:blip>
          <a:srcRect l="70328" t="3056" r="1626" b="2905"/>
          <a:stretch/>
        </p:blipFill>
        <p:spPr>
          <a:xfrm>
            <a:off x="6259530" y="859413"/>
            <a:ext cx="2456806" cy="1697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 rotWithShape="1">
          <a:blip r:embed="rId7">
            <a:alphaModFix/>
          </a:blip>
          <a:srcRect r="52410"/>
          <a:stretch/>
        </p:blipFill>
        <p:spPr>
          <a:xfrm>
            <a:off x="1147550" y="2887275"/>
            <a:ext cx="3424448" cy="16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4"/>
          <p:cNvPicPr preferRelativeResize="0"/>
          <p:nvPr/>
        </p:nvPicPr>
        <p:blipFill rotWithShape="1">
          <a:blip r:embed="rId7">
            <a:alphaModFix/>
          </a:blip>
          <a:srcRect l="52410"/>
          <a:stretch/>
        </p:blipFill>
        <p:spPr>
          <a:xfrm>
            <a:off x="4721852" y="2887275"/>
            <a:ext cx="3424448" cy="16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4"/>
          <p:cNvSpPr txBox="1"/>
          <p:nvPr/>
        </p:nvSpPr>
        <p:spPr>
          <a:xfrm>
            <a:off x="1572000" y="44508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Global Model Divergence</a:t>
            </a:r>
            <a:endParaRPr/>
          </a:p>
        </p:txBody>
      </p:sp>
      <p:sp>
        <p:nvSpPr>
          <p:cNvPr id="272" name="Google Shape;272;p34"/>
          <p:cNvSpPr txBox="1"/>
          <p:nvPr/>
        </p:nvSpPr>
        <p:spPr>
          <a:xfrm>
            <a:off x="5121963" y="44508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 Weight Difference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5"/>
          <p:cNvPicPr preferRelativeResize="0"/>
          <p:nvPr/>
        </p:nvPicPr>
        <p:blipFill rotWithShape="1">
          <a:blip r:embed="rId3">
            <a:alphaModFix/>
          </a:blip>
          <a:srcRect b="13067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/>
          <p:nvPr/>
        </p:nvSpPr>
        <p:spPr>
          <a:xfrm>
            <a:off x="2575018" y="-129136"/>
            <a:ext cx="2305165" cy="1629649"/>
          </a:xfrm>
          <a:custGeom>
            <a:avLst/>
            <a:gdLst/>
            <a:ahLst/>
            <a:cxnLst/>
            <a:rect l="l" t="t" r="r" b="b"/>
            <a:pathLst>
              <a:path w="4610330" h="3259298" extrusionOk="0">
                <a:moveTo>
                  <a:pt x="0" y="0"/>
                </a:moveTo>
                <a:lnTo>
                  <a:pt x="4610330" y="0"/>
                </a:lnTo>
                <a:lnTo>
                  <a:pt x="4610330" y="3259298"/>
                </a:lnTo>
                <a:lnTo>
                  <a:pt x="0" y="32592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79" name="Google Shape;279;p35"/>
          <p:cNvSpPr/>
          <p:nvPr/>
        </p:nvSpPr>
        <p:spPr>
          <a:xfrm>
            <a:off x="-88682" y="-333543"/>
            <a:ext cx="2896194" cy="2047480"/>
          </a:xfrm>
          <a:custGeom>
            <a:avLst/>
            <a:gdLst/>
            <a:ahLst/>
            <a:cxnLst/>
            <a:rect l="l" t="t" r="r" b="b"/>
            <a:pathLst>
              <a:path w="5792387" h="4094960" extrusionOk="0">
                <a:moveTo>
                  <a:pt x="0" y="0"/>
                </a:moveTo>
                <a:lnTo>
                  <a:pt x="5792387" y="0"/>
                </a:lnTo>
                <a:lnTo>
                  <a:pt x="5792387" y="4094960"/>
                </a:lnTo>
                <a:lnTo>
                  <a:pt x="0" y="4094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80" name="Google Shape;280;p35"/>
          <p:cNvSpPr/>
          <p:nvPr/>
        </p:nvSpPr>
        <p:spPr>
          <a:xfrm>
            <a:off x="6433017" y="-129136"/>
            <a:ext cx="2710983" cy="1717944"/>
          </a:xfrm>
          <a:custGeom>
            <a:avLst/>
            <a:gdLst/>
            <a:ahLst/>
            <a:cxnLst/>
            <a:rect l="l" t="t" r="r" b="b"/>
            <a:pathLst>
              <a:path w="5421966" h="3435888" extrusionOk="0">
                <a:moveTo>
                  <a:pt x="0" y="0"/>
                </a:moveTo>
                <a:lnTo>
                  <a:pt x="5421966" y="0"/>
                </a:lnTo>
                <a:lnTo>
                  <a:pt x="5421966" y="3435888"/>
                </a:lnTo>
                <a:lnTo>
                  <a:pt x="0" y="3435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81" name="Google Shape;281;p35"/>
          <p:cNvSpPr txBox="1"/>
          <p:nvPr/>
        </p:nvSpPr>
        <p:spPr>
          <a:xfrm>
            <a:off x="1790550" y="2227700"/>
            <a:ext cx="55629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Questions ?</a:t>
            </a:r>
            <a:endParaRPr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r="6821" b="1899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/>
          <p:nvPr/>
        </p:nvSpPr>
        <p:spPr>
          <a:xfrm>
            <a:off x="0" y="-355294"/>
            <a:ext cx="3208289" cy="2268118"/>
          </a:xfrm>
          <a:custGeom>
            <a:avLst/>
            <a:gdLst/>
            <a:ahLst/>
            <a:cxnLst/>
            <a:rect l="l" t="t" r="r" b="b"/>
            <a:pathLst>
              <a:path w="6416578" h="4536235" extrusionOk="0">
                <a:moveTo>
                  <a:pt x="0" y="0"/>
                </a:moveTo>
                <a:lnTo>
                  <a:pt x="6416578" y="0"/>
                </a:lnTo>
                <a:lnTo>
                  <a:pt x="6416578" y="4536235"/>
                </a:lnTo>
                <a:lnTo>
                  <a:pt x="0" y="4536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37" name="Google Shape;137;p26"/>
          <p:cNvSpPr/>
          <p:nvPr/>
        </p:nvSpPr>
        <p:spPr>
          <a:xfrm>
            <a:off x="111884" y="1100455"/>
            <a:ext cx="2733316" cy="1346777"/>
          </a:xfrm>
          <a:custGeom>
            <a:avLst/>
            <a:gdLst/>
            <a:ahLst/>
            <a:cxnLst/>
            <a:rect l="l" t="t" r="r" b="b"/>
            <a:pathLst>
              <a:path w="5466632" h="2693555" extrusionOk="0">
                <a:moveTo>
                  <a:pt x="0" y="0"/>
                </a:moveTo>
                <a:lnTo>
                  <a:pt x="5466632" y="0"/>
                </a:lnTo>
                <a:lnTo>
                  <a:pt x="5466632" y="2693555"/>
                </a:lnTo>
                <a:lnTo>
                  <a:pt x="0" y="269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97532" r="-65217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38" name="Google Shape;138;p26"/>
          <p:cNvSpPr/>
          <p:nvPr/>
        </p:nvSpPr>
        <p:spPr>
          <a:xfrm>
            <a:off x="7097305" y="3874254"/>
            <a:ext cx="2174741" cy="1269246"/>
          </a:xfrm>
          <a:custGeom>
            <a:avLst/>
            <a:gdLst/>
            <a:ahLst/>
            <a:cxnLst/>
            <a:rect l="l" t="t" r="r" b="b"/>
            <a:pathLst>
              <a:path w="4349483" h="2538492" extrusionOk="0">
                <a:moveTo>
                  <a:pt x="0" y="0"/>
                </a:moveTo>
                <a:lnTo>
                  <a:pt x="4349483" y="0"/>
                </a:lnTo>
                <a:lnTo>
                  <a:pt x="4349483" y="2538492"/>
                </a:lnTo>
                <a:lnTo>
                  <a:pt x="0" y="2538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1129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39" name="Google Shape;139;p26"/>
          <p:cNvSpPr/>
          <p:nvPr/>
        </p:nvSpPr>
        <p:spPr>
          <a:xfrm>
            <a:off x="111884" y="4286976"/>
            <a:ext cx="4351612" cy="959058"/>
          </a:xfrm>
          <a:custGeom>
            <a:avLst/>
            <a:gdLst/>
            <a:ahLst/>
            <a:cxnLst/>
            <a:rect l="l" t="t" r="r" b="b"/>
            <a:pathLst>
              <a:path w="8703223" h="1918116" extrusionOk="0">
                <a:moveTo>
                  <a:pt x="0" y="0"/>
                </a:moveTo>
                <a:lnTo>
                  <a:pt x="8703223" y="0"/>
                </a:lnTo>
                <a:lnTo>
                  <a:pt x="8703223" y="1918116"/>
                </a:lnTo>
                <a:lnTo>
                  <a:pt x="0" y="19181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138722" b="-82037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40" name="Google Shape;140;p26"/>
          <p:cNvSpPr/>
          <p:nvPr/>
        </p:nvSpPr>
        <p:spPr>
          <a:xfrm>
            <a:off x="3511810" y="778765"/>
            <a:ext cx="4451201" cy="3867341"/>
          </a:xfrm>
          <a:custGeom>
            <a:avLst/>
            <a:gdLst/>
            <a:ahLst/>
            <a:cxnLst/>
            <a:rect l="l" t="t" r="r" b="b"/>
            <a:pathLst>
              <a:path w="8902402" h="7734683" extrusionOk="0">
                <a:moveTo>
                  <a:pt x="0" y="0"/>
                </a:moveTo>
                <a:lnTo>
                  <a:pt x="8902403" y="0"/>
                </a:lnTo>
                <a:lnTo>
                  <a:pt x="8902403" y="7734683"/>
                </a:lnTo>
                <a:lnTo>
                  <a:pt x="0" y="77346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3918" t="-37775" r="-4707" b="-23982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41" name="Google Shape;141;p26"/>
          <p:cNvSpPr txBox="1"/>
          <p:nvPr/>
        </p:nvSpPr>
        <p:spPr>
          <a:xfrm>
            <a:off x="1730179" y="4258401"/>
            <a:ext cx="1115021" cy="15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sponsoring societies</a:t>
            </a:r>
            <a:endParaRPr sz="700"/>
          </a:p>
        </p:txBody>
      </p:sp>
      <p:sp>
        <p:nvSpPr>
          <p:cNvPr id="142" name="Google Shape;142;p26"/>
          <p:cNvSpPr/>
          <p:nvPr/>
        </p:nvSpPr>
        <p:spPr>
          <a:xfrm>
            <a:off x="6558951" y="0"/>
            <a:ext cx="2585049" cy="1638141"/>
          </a:xfrm>
          <a:custGeom>
            <a:avLst/>
            <a:gdLst/>
            <a:ahLst/>
            <a:cxnLst/>
            <a:rect l="l" t="t" r="r" b="b"/>
            <a:pathLst>
              <a:path w="5170099" h="3276281" extrusionOk="0">
                <a:moveTo>
                  <a:pt x="0" y="0"/>
                </a:moveTo>
                <a:lnTo>
                  <a:pt x="5170099" y="0"/>
                </a:lnTo>
                <a:lnTo>
                  <a:pt x="5170099" y="3276281"/>
                </a:lnTo>
                <a:lnTo>
                  <a:pt x="0" y="32762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43" name="Google Shape;143;p26"/>
          <p:cNvSpPr txBox="1"/>
          <p:nvPr/>
        </p:nvSpPr>
        <p:spPr>
          <a:xfrm>
            <a:off x="3423700" y="2171550"/>
            <a:ext cx="510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6"/>
          <p:cNvSpPr txBox="1"/>
          <p:nvPr/>
        </p:nvSpPr>
        <p:spPr>
          <a:xfrm>
            <a:off x="2981250" y="1638138"/>
            <a:ext cx="20118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4896250" y="1772088"/>
            <a:ext cx="20118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Federated Learning</a:t>
            </a: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988150" y="1638138"/>
            <a:ext cx="20118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Objective</a:t>
            </a: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2981250" y="2705688"/>
            <a:ext cx="20118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</a:t>
            </a: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 Setup</a:t>
            </a: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3862888" y="3496325"/>
            <a:ext cx="20118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07</a:t>
            </a: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5775913" y="3496325"/>
            <a:ext cx="20118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</a:t>
            </a: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Inference</a:t>
            </a: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4972450" y="2567225"/>
            <a:ext cx="20118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05</a:t>
            </a: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6988150" y="2571738"/>
            <a:ext cx="20118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06</a:t>
            </a: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Metrics</a:t>
            </a: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28425" y="285476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 of Contents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F49AA636-82E5-0B5D-FC13-24639DEDC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>
            <a:extLst>
              <a:ext uri="{FF2B5EF4-FFF2-40B4-BE49-F238E27FC236}">
                <a16:creationId xmlns:a16="http://schemas.microsoft.com/office/drawing/2014/main" id="{62449F5A-957B-6FDA-5B79-DD62F20408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6821" b="1899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>
            <a:extLst>
              <a:ext uri="{FF2B5EF4-FFF2-40B4-BE49-F238E27FC236}">
                <a16:creationId xmlns:a16="http://schemas.microsoft.com/office/drawing/2014/main" id="{2D234908-FC33-7E56-24A3-3F93AC1446AD}"/>
              </a:ext>
            </a:extLst>
          </p:cNvPr>
          <p:cNvSpPr/>
          <p:nvPr/>
        </p:nvSpPr>
        <p:spPr>
          <a:xfrm>
            <a:off x="0" y="-355294"/>
            <a:ext cx="3208289" cy="2268118"/>
          </a:xfrm>
          <a:custGeom>
            <a:avLst/>
            <a:gdLst/>
            <a:ahLst/>
            <a:cxnLst/>
            <a:rect l="l" t="t" r="r" b="b"/>
            <a:pathLst>
              <a:path w="6416578" h="4536235" extrusionOk="0">
                <a:moveTo>
                  <a:pt x="0" y="0"/>
                </a:moveTo>
                <a:lnTo>
                  <a:pt x="6416578" y="0"/>
                </a:lnTo>
                <a:lnTo>
                  <a:pt x="6416578" y="4536235"/>
                </a:lnTo>
                <a:lnTo>
                  <a:pt x="0" y="4536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37" name="Google Shape;137;p26">
            <a:extLst>
              <a:ext uri="{FF2B5EF4-FFF2-40B4-BE49-F238E27FC236}">
                <a16:creationId xmlns:a16="http://schemas.microsoft.com/office/drawing/2014/main" id="{0E42C702-5FBC-BAE6-123D-FFCDF688A0DE}"/>
              </a:ext>
            </a:extLst>
          </p:cNvPr>
          <p:cNvSpPr/>
          <p:nvPr/>
        </p:nvSpPr>
        <p:spPr>
          <a:xfrm>
            <a:off x="111884" y="1100455"/>
            <a:ext cx="2733316" cy="1346777"/>
          </a:xfrm>
          <a:custGeom>
            <a:avLst/>
            <a:gdLst/>
            <a:ahLst/>
            <a:cxnLst/>
            <a:rect l="l" t="t" r="r" b="b"/>
            <a:pathLst>
              <a:path w="5466632" h="2693555" extrusionOk="0">
                <a:moveTo>
                  <a:pt x="0" y="0"/>
                </a:moveTo>
                <a:lnTo>
                  <a:pt x="5466632" y="0"/>
                </a:lnTo>
                <a:lnTo>
                  <a:pt x="5466632" y="2693555"/>
                </a:lnTo>
                <a:lnTo>
                  <a:pt x="0" y="269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97532" r="-65217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38" name="Google Shape;138;p26">
            <a:extLst>
              <a:ext uri="{FF2B5EF4-FFF2-40B4-BE49-F238E27FC236}">
                <a16:creationId xmlns:a16="http://schemas.microsoft.com/office/drawing/2014/main" id="{06A79726-7CA9-D251-51DD-576F7DFAD530}"/>
              </a:ext>
            </a:extLst>
          </p:cNvPr>
          <p:cNvSpPr/>
          <p:nvPr/>
        </p:nvSpPr>
        <p:spPr>
          <a:xfrm>
            <a:off x="7097305" y="3874254"/>
            <a:ext cx="2174741" cy="1269246"/>
          </a:xfrm>
          <a:custGeom>
            <a:avLst/>
            <a:gdLst/>
            <a:ahLst/>
            <a:cxnLst/>
            <a:rect l="l" t="t" r="r" b="b"/>
            <a:pathLst>
              <a:path w="4349483" h="2538492" extrusionOk="0">
                <a:moveTo>
                  <a:pt x="0" y="0"/>
                </a:moveTo>
                <a:lnTo>
                  <a:pt x="4349483" y="0"/>
                </a:lnTo>
                <a:lnTo>
                  <a:pt x="4349483" y="2538492"/>
                </a:lnTo>
                <a:lnTo>
                  <a:pt x="0" y="2538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1129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39" name="Google Shape;139;p26">
            <a:extLst>
              <a:ext uri="{FF2B5EF4-FFF2-40B4-BE49-F238E27FC236}">
                <a16:creationId xmlns:a16="http://schemas.microsoft.com/office/drawing/2014/main" id="{0FE0D8BF-B4C5-E7B6-20FC-398AAAF8BBC5}"/>
              </a:ext>
            </a:extLst>
          </p:cNvPr>
          <p:cNvSpPr/>
          <p:nvPr/>
        </p:nvSpPr>
        <p:spPr>
          <a:xfrm>
            <a:off x="111884" y="4286976"/>
            <a:ext cx="4351612" cy="959058"/>
          </a:xfrm>
          <a:custGeom>
            <a:avLst/>
            <a:gdLst/>
            <a:ahLst/>
            <a:cxnLst/>
            <a:rect l="l" t="t" r="r" b="b"/>
            <a:pathLst>
              <a:path w="8703223" h="1918116" extrusionOk="0">
                <a:moveTo>
                  <a:pt x="0" y="0"/>
                </a:moveTo>
                <a:lnTo>
                  <a:pt x="8703223" y="0"/>
                </a:lnTo>
                <a:lnTo>
                  <a:pt x="8703223" y="1918116"/>
                </a:lnTo>
                <a:lnTo>
                  <a:pt x="0" y="19181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138722" b="-82037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40" name="Google Shape;140;p26">
            <a:extLst>
              <a:ext uri="{FF2B5EF4-FFF2-40B4-BE49-F238E27FC236}">
                <a16:creationId xmlns:a16="http://schemas.microsoft.com/office/drawing/2014/main" id="{E61B0241-2183-75FB-D4D6-A91D242C06B2}"/>
              </a:ext>
            </a:extLst>
          </p:cNvPr>
          <p:cNvSpPr/>
          <p:nvPr/>
        </p:nvSpPr>
        <p:spPr>
          <a:xfrm>
            <a:off x="3511810" y="778765"/>
            <a:ext cx="4451201" cy="3867341"/>
          </a:xfrm>
          <a:custGeom>
            <a:avLst/>
            <a:gdLst/>
            <a:ahLst/>
            <a:cxnLst/>
            <a:rect l="l" t="t" r="r" b="b"/>
            <a:pathLst>
              <a:path w="8902402" h="7734683" extrusionOk="0">
                <a:moveTo>
                  <a:pt x="0" y="0"/>
                </a:moveTo>
                <a:lnTo>
                  <a:pt x="8902403" y="0"/>
                </a:lnTo>
                <a:lnTo>
                  <a:pt x="8902403" y="7734683"/>
                </a:lnTo>
                <a:lnTo>
                  <a:pt x="0" y="77346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3918" t="-37775" r="-4707" b="-23982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41" name="Google Shape;141;p26">
            <a:extLst>
              <a:ext uri="{FF2B5EF4-FFF2-40B4-BE49-F238E27FC236}">
                <a16:creationId xmlns:a16="http://schemas.microsoft.com/office/drawing/2014/main" id="{40F2D6DD-41B7-2F18-E40F-6E30462ACBE6}"/>
              </a:ext>
            </a:extLst>
          </p:cNvPr>
          <p:cNvSpPr txBox="1"/>
          <p:nvPr/>
        </p:nvSpPr>
        <p:spPr>
          <a:xfrm>
            <a:off x="1730179" y="4258401"/>
            <a:ext cx="1115021" cy="15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sponsoring societies</a:t>
            </a:r>
            <a:endParaRPr sz="700"/>
          </a:p>
        </p:txBody>
      </p:sp>
      <p:sp>
        <p:nvSpPr>
          <p:cNvPr id="142" name="Google Shape;142;p26">
            <a:extLst>
              <a:ext uri="{FF2B5EF4-FFF2-40B4-BE49-F238E27FC236}">
                <a16:creationId xmlns:a16="http://schemas.microsoft.com/office/drawing/2014/main" id="{5FF07D52-4244-2D10-3C4B-B9D774F6C370}"/>
              </a:ext>
            </a:extLst>
          </p:cNvPr>
          <p:cNvSpPr/>
          <p:nvPr/>
        </p:nvSpPr>
        <p:spPr>
          <a:xfrm>
            <a:off x="6558951" y="0"/>
            <a:ext cx="2585049" cy="1638141"/>
          </a:xfrm>
          <a:custGeom>
            <a:avLst/>
            <a:gdLst/>
            <a:ahLst/>
            <a:cxnLst/>
            <a:rect l="l" t="t" r="r" b="b"/>
            <a:pathLst>
              <a:path w="5170099" h="3276281" extrusionOk="0">
                <a:moveTo>
                  <a:pt x="0" y="0"/>
                </a:moveTo>
                <a:lnTo>
                  <a:pt x="5170099" y="0"/>
                </a:lnTo>
                <a:lnTo>
                  <a:pt x="5170099" y="3276281"/>
                </a:lnTo>
                <a:lnTo>
                  <a:pt x="0" y="32762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43" name="Google Shape;143;p26">
            <a:extLst>
              <a:ext uri="{FF2B5EF4-FFF2-40B4-BE49-F238E27FC236}">
                <a16:creationId xmlns:a16="http://schemas.microsoft.com/office/drawing/2014/main" id="{68DC8E27-CC29-62C4-0A54-99AF2D5FF73D}"/>
              </a:ext>
            </a:extLst>
          </p:cNvPr>
          <p:cNvSpPr txBox="1"/>
          <p:nvPr/>
        </p:nvSpPr>
        <p:spPr>
          <a:xfrm>
            <a:off x="3423700" y="2171550"/>
            <a:ext cx="510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6">
            <a:extLst>
              <a:ext uri="{FF2B5EF4-FFF2-40B4-BE49-F238E27FC236}">
                <a16:creationId xmlns:a16="http://schemas.microsoft.com/office/drawing/2014/main" id="{B6EE3BD8-A1BC-239B-D221-E6EE82C1AEED}"/>
              </a:ext>
            </a:extLst>
          </p:cNvPr>
          <p:cNvSpPr txBox="1"/>
          <p:nvPr/>
        </p:nvSpPr>
        <p:spPr>
          <a:xfrm>
            <a:off x="337039" y="3319533"/>
            <a:ext cx="7076133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Kamalesh Kumar </a:t>
            </a:r>
            <a:r>
              <a:rPr lang="en-US" dirty="0" err="1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Mandakolathur</a:t>
            </a:r>
            <a:r>
              <a:rPr lang="en-US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 Guruprasad, Indiana University Bloomington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Geetha Nair, Halliburton International Inc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Gayatri Sunil </a:t>
            </a:r>
            <a:r>
              <a:rPr lang="en-US" dirty="0" err="1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Ambulkar</a:t>
            </a:r>
            <a:r>
              <a:rPr lang="en-US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, Halliburton Landmark</a:t>
            </a:r>
          </a:p>
        </p:txBody>
      </p:sp>
      <p:sp>
        <p:nvSpPr>
          <p:cNvPr id="152" name="Google Shape;152;p26">
            <a:extLst>
              <a:ext uri="{FF2B5EF4-FFF2-40B4-BE49-F238E27FC236}">
                <a16:creationId xmlns:a16="http://schemas.microsoft.com/office/drawing/2014/main" id="{BEB10FAA-B2CE-38C3-6252-AA7BC31E609B}"/>
              </a:ext>
            </a:extLst>
          </p:cNvPr>
          <p:cNvSpPr txBox="1"/>
          <p:nvPr/>
        </p:nvSpPr>
        <p:spPr>
          <a:xfrm>
            <a:off x="337039" y="2376225"/>
            <a:ext cx="724803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Federated Learning For Seismic Data Denoising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A Privacy-preserving Paradigm</a:t>
            </a:r>
            <a:endParaRPr lang="en-IN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2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/>
          <p:nvPr/>
        </p:nvSpPr>
        <p:spPr>
          <a:xfrm>
            <a:off x="-292331" y="0"/>
            <a:ext cx="9436330" cy="757959"/>
          </a:xfrm>
          <a:custGeom>
            <a:avLst/>
            <a:gdLst/>
            <a:ahLst/>
            <a:cxnLst/>
            <a:rect l="l" t="t" r="r" b="b"/>
            <a:pathLst>
              <a:path w="18872661" h="1515917" extrusionOk="0">
                <a:moveTo>
                  <a:pt x="0" y="0"/>
                </a:moveTo>
                <a:lnTo>
                  <a:pt x="18872661" y="0"/>
                </a:lnTo>
                <a:lnTo>
                  <a:pt x="18872661" y="1515917"/>
                </a:lnTo>
                <a:lnTo>
                  <a:pt x="0" y="1515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0649" b="-102799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58" name="Google Shape;158;p27"/>
          <p:cNvSpPr/>
          <p:nvPr/>
        </p:nvSpPr>
        <p:spPr>
          <a:xfrm>
            <a:off x="5760729" y="-250836"/>
            <a:ext cx="1722461" cy="1217704"/>
          </a:xfrm>
          <a:custGeom>
            <a:avLst/>
            <a:gdLst/>
            <a:ahLst/>
            <a:cxnLst/>
            <a:rect l="l" t="t" r="r" b="b"/>
            <a:pathLst>
              <a:path w="3444923" h="2435407" extrusionOk="0">
                <a:moveTo>
                  <a:pt x="0" y="0"/>
                </a:moveTo>
                <a:lnTo>
                  <a:pt x="3444923" y="0"/>
                </a:lnTo>
                <a:lnTo>
                  <a:pt x="3444923" y="2435407"/>
                </a:lnTo>
                <a:lnTo>
                  <a:pt x="0" y="2435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59" name="Google Shape;159;p27"/>
          <p:cNvSpPr/>
          <p:nvPr/>
        </p:nvSpPr>
        <p:spPr>
          <a:xfrm>
            <a:off x="7288376" y="-182608"/>
            <a:ext cx="1529440" cy="1081246"/>
          </a:xfrm>
          <a:custGeom>
            <a:avLst/>
            <a:gdLst/>
            <a:ahLst/>
            <a:cxnLst/>
            <a:rect l="l" t="t" r="r" b="b"/>
            <a:pathLst>
              <a:path w="3058880" h="2162492" extrusionOk="0">
                <a:moveTo>
                  <a:pt x="0" y="0"/>
                </a:moveTo>
                <a:lnTo>
                  <a:pt x="3058880" y="0"/>
                </a:lnTo>
                <a:lnTo>
                  <a:pt x="3058880" y="2162492"/>
                </a:lnTo>
                <a:lnTo>
                  <a:pt x="0" y="2162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60" name="Google Shape;160;p27"/>
          <p:cNvSpPr txBox="1"/>
          <p:nvPr/>
        </p:nvSpPr>
        <p:spPr>
          <a:xfrm>
            <a:off x="271325" y="898650"/>
            <a:ext cx="517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About Seismic Data</a:t>
            </a:r>
            <a:endParaRPr sz="2400">
              <a:solidFill>
                <a:srgbClr val="0F0F0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154075" y="1370850"/>
            <a:ext cx="4864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Captures subsurface characteristics through reflected seismic waves</a:t>
            </a:r>
            <a:endParaRPr sz="1800">
              <a:solidFill>
                <a:srgbClr val="0F0F0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Organized in the form of a 3D cube</a:t>
            </a:r>
            <a:endParaRPr sz="1800">
              <a:solidFill>
                <a:srgbClr val="0F0F0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Valuable insights critical for shaping Field Development Plans (FDP)</a:t>
            </a:r>
            <a:endParaRPr sz="1800">
              <a:solidFill>
                <a:srgbClr val="0F0F0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6875" y="1060113"/>
            <a:ext cx="2650926" cy="2046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198775" y="3106863"/>
            <a:ext cx="517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Seismic Denoising ?</a:t>
            </a:r>
            <a:endParaRPr sz="2400" dirty="0">
              <a:solidFill>
                <a:srgbClr val="0F0F0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109375" y="3553650"/>
            <a:ext cx="5262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Removing noise from seismic data</a:t>
            </a:r>
            <a:endParaRPr sz="1800">
              <a:solidFill>
                <a:srgbClr val="0F0F0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 and Deep Learning algorithms!</a:t>
            </a:r>
            <a:endParaRPr sz="1800">
              <a:solidFill>
                <a:srgbClr val="0F0F0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6982" y="3538212"/>
            <a:ext cx="3750719" cy="10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403750" y="4751750"/>
            <a:ext cx="848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Paper IPTC-23888, Federated Learning For Seismic Data Denoising: Privacy-preserving Paradigm, Kamalesh Kumar Mandakolathur Guruprasad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-275825" y="-42450"/>
            <a:ext cx="5724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 Introduction</a:t>
            </a:r>
            <a:endParaRPr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-292331" y="0"/>
            <a:ext cx="9436331" cy="757959"/>
          </a:xfrm>
          <a:custGeom>
            <a:avLst/>
            <a:gdLst/>
            <a:ahLst/>
            <a:cxnLst/>
            <a:rect l="l" t="t" r="r" b="b"/>
            <a:pathLst>
              <a:path w="18872661" h="1515917" extrusionOk="0">
                <a:moveTo>
                  <a:pt x="0" y="0"/>
                </a:moveTo>
                <a:lnTo>
                  <a:pt x="18872661" y="0"/>
                </a:lnTo>
                <a:lnTo>
                  <a:pt x="18872661" y="1515917"/>
                </a:lnTo>
                <a:lnTo>
                  <a:pt x="0" y="1515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0649" b="-102799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73" name="Google Shape;173;p28"/>
          <p:cNvSpPr/>
          <p:nvPr/>
        </p:nvSpPr>
        <p:spPr>
          <a:xfrm>
            <a:off x="5760729" y="-250836"/>
            <a:ext cx="1722461" cy="1217704"/>
          </a:xfrm>
          <a:custGeom>
            <a:avLst/>
            <a:gdLst/>
            <a:ahLst/>
            <a:cxnLst/>
            <a:rect l="l" t="t" r="r" b="b"/>
            <a:pathLst>
              <a:path w="3444923" h="2435407" extrusionOk="0">
                <a:moveTo>
                  <a:pt x="0" y="0"/>
                </a:moveTo>
                <a:lnTo>
                  <a:pt x="3444923" y="0"/>
                </a:lnTo>
                <a:lnTo>
                  <a:pt x="3444923" y="2435407"/>
                </a:lnTo>
                <a:lnTo>
                  <a:pt x="0" y="2435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74" name="Google Shape;174;p28"/>
          <p:cNvSpPr/>
          <p:nvPr/>
        </p:nvSpPr>
        <p:spPr>
          <a:xfrm>
            <a:off x="7288376" y="-182608"/>
            <a:ext cx="1529440" cy="1081246"/>
          </a:xfrm>
          <a:custGeom>
            <a:avLst/>
            <a:gdLst/>
            <a:ahLst/>
            <a:cxnLst/>
            <a:rect l="l" t="t" r="r" b="b"/>
            <a:pathLst>
              <a:path w="3058880" h="2162492" extrusionOk="0">
                <a:moveTo>
                  <a:pt x="0" y="0"/>
                </a:moveTo>
                <a:lnTo>
                  <a:pt x="3058880" y="0"/>
                </a:lnTo>
                <a:lnTo>
                  <a:pt x="3058880" y="2162492"/>
                </a:lnTo>
                <a:lnTo>
                  <a:pt x="0" y="2162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75" name="Google Shape;175;p28"/>
          <p:cNvSpPr txBox="1"/>
          <p:nvPr/>
        </p:nvSpPr>
        <p:spPr>
          <a:xfrm>
            <a:off x="403750" y="4751750"/>
            <a:ext cx="848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Paper IPTC-23888, Federated Learning For Seismic Data Denoising: Privacy-preserving Paradigm, Kamalesh Kumar Mandakolathur Guruprasad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-275825" y="-42450"/>
            <a:ext cx="5724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 Federated Learning</a:t>
            </a:r>
            <a:endParaRPr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xfrm>
            <a:off x="497151" y="1050225"/>
            <a:ext cx="4167000" cy="27489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Classical Learning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3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Train model on aggregated data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Data to Model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Privacy Concerns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body" idx="2"/>
          </p:nvPr>
        </p:nvSpPr>
        <p:spPr>
          <a:xfrm>
            <a:off x="4947536" y="1050237"/>
            <a:ext cx="3870300" cy="27489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Federated Learning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3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Train model on localized data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Model to Data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Privacy Preserving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975" y="2571743"/>
            <a:ext cx="3787476" cy="18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10" y="2522361"/>
            <a:ext cx="4446075" cy="190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/>
          <p:nvPr/>
        </p:nvSpPr>
        <p:spPr>
          <a:xfrm>
            <a:off x="-292331" y="0"/>
            <a:ext cx="9436331" cy="757959"/>
          </a:xfrm>
          <a:custGeom>
            <a:avLst/>
            <a:gdLst/>
            <a:ahLst/>
            <a:cxnLst/>
            <a:rect l="l" t="t" r="r" b="b"/>
            <a:pathLst>
              <a:path w="18872661" h="1515917" extrusionOk="0">
                <a:moveTo>
                  <a:pt x="0" y="0"/>
                </a:moveTo>
                <a:lnTo>
                  <a:pt x="18872661" y="0"/>
                </a:lnTo>
                <a:lnTo>
                  <a:pt x="18872661" y="1515917"/>
                </a:lnTo>
                <a:lnTo>
                  <a:pt x="0" y="1515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0649" b="-102799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86" name="Google Shape;186;p29"/>
          <p:cNvSpPr/>
          <p:nvPr/>
        </p:nvSpPr>
        <p:spPr>
          <a:xfrm>
            <a:off x="5760729" y="-250836"/>
            <a:ext cx="1722461" cy="1217704"/>
          </a:xfrm>
          <a:custGeom>
            <a:avLst/>
            <a:gdLst/>
            <a:ahLst/>
            <a:cxnLst/>
            <a:rect l="l" t="t" r="r" b="b"/>
            <a:pathLst>
              <a:path w="3444923" h="2435407" extrusionOk="0">
                <a:moveTo>
                  <a:pt x="0" y="0"/>
                </a:moveTo>
                <a:lnTo>
                  <a:pt x="3444923" y="0"/>
                </a:lnTo>
                <a:lnTo>
                  <a:pt x="3444923" y="2435407"/>
                </a:lnTo>
                <a:lnTo>
                  <a:pt x="0" y="2435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87" name="Google Shape;187;p29"/>
          <p:cNvSpPr/>
          <p:nvPr/>
        </p:nvSpPr>
        <p:spPr>
          <a:xfrm>
            <a:off x="7288376" y="-182608"/>
            <a:ext cx="1529440" cy="1081246"/>
          </a:xfrm>
          <a:custGeom>
            <a:avLst/>
            <a:gdLst/>
            <a:ahLst/>
            <a:cxnLst/>
            <a:rect l="l" t="t" r="r" b="b"/>
            <a:pathLst>
              <a:path w="3058880" h="2162492" extrusionOk="0">
                <a:moveTo>
                  <a:pt x="0" y="0"/>
                </a:moveTo>
                <a:lnTo>
                  <a:pt x="3058880" y="0"/>
                </a:lnTo>
                <a:lnTo>
                  <a:pt x="3058880" y="2162492"/>
                </a:lnTo>
                <a:lnTo>
                  <a:pt x="0" y="2162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88" name="Google Shape;188;p29"/>
          <p:cNvSpPr txBox="1"/>
          <p:nvPr/>
        </p:nvSpPr>
        <p:spPr>
          <a:xfrm>
            <a:off x="136900" y="966875"/>
            <a:ext cx="51183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 Federated Learning framework</a:t>
            </a:r>
            <a:endParaRPr sz="1800">
              <a:solidFill>
                <a:srgbClr val="0F0F0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Preparation - Kerry, F3, Volve</a:t>
            </a:r>
            <a:endParaRPr sz="1800">
              <a:solidFill>
                <a:srgbClr val="0F0F0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architecture</a:t>
            </a:r>
            <a:endParaRPr sz="1800">
              <a:solidFill>
                <a:srgbClr val="0F0F0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Autoencoder</a:t>
            </a:r>
            <a:endParaRPr sz="1800">
              <a:solidFill>
                <a:srgbClr val="0F0F0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DnCNN</a:t>
            </a:r>
            <a:endParaRPr sz="1800">
              <a:solidFill>
                <a:srgbClr val="0F0F0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Unet</a:t>
            </a:r>
            <a:endParaRPr sz="1800">
              <a:solidFill>
                <a:srgbClr val="0F0F0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Resnet</a:t>
            </a:r>
            <a:endParaRPr sz="1800">
              <a:solidFill>
                <a:srgbClr val="0F0F0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Experimental Setup</a:t>
            </a:r>
            <a:endParaRPr sz="1800">
              <a:solidFill>
                <a:srgbClr val="0F0F0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Classical</a:t>
            </a:r>
            <a:endParaRPr sz="1800">
              <a:solidFill>
                <a:srgbClr val="0F0F0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Round Based</a:t>
            </a:r>
            <a:endParaRPr sz="1800">
              <a:solidFill>
                <a:srgbClr val="0F0F0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Cyclic</a:t>
            </a:r>
            <a:endParaRPr sz="1800">
              <a:solidFill>
                <a:srgbClr val="0F0F0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Performance comparison between Classical and Federated Learning approach</a:t>
            </a:r>
            <a:endParaRPr sz="1800">
              <a:solidFill>
                <a:srgbClr val="0F0F0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403750" y="4751750"/>
            <a:ext cx="848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Paper IPTC-23888, Federated Learning For Seismic Data Denoising: Privacy-preserving Paradigm, Kamalesh Kumar Mandakolathur Guruprasad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-275825" y="-42450"/>
            <a:ext cx="5724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 Objective</a:t>
            </a:r>
            <a:endParaRPr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0725" y="1036450"/>
            <a:ext cx="2926150" cy="15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6142" y="3052900"/>
            <a:ext cx="3937421" cy="12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/>
        </p:nvSpPr>
        <p:spPr>
          <a:xfrm>
            <a:off x="5522550" y="41485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Kerry</a:t>
            </a:r>
            <a:endParaRPr/>
          </a:p>
        </p:txBody>
      </p:sp>
      <p:sp>
        <p:nvSpPr>
          <p:cNvPr id="194" name="Google Shape;194;p29"/>
          <p:cNvSpPr txBox="1"/>
          <p:nvPr/>
        </p:nvSpPr>
        <p:spPr>
          <a:xfrm>
            <a:off x="6925350" y="4148513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F3 Dutch</a:t>
            </a:r>
            <a:endParaRPr/>
          </a:p>
        </p:txBody>
      </p:sp>
      <p:sp>
        <p:nvSpPr>
          <p:cNvPr id="195" name="Google Shape;195;p29"/>
          <p:cNvSpPr txBox="1"/>
          <p:nvPr/>
        </p:nvSpPr>
        <p:spPr>
          <a:xfrm>
            <a:off x="8259100" y="41485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Volve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>
          <a:xfrm>
            <a:off x="-292331" y="0"/>
            <a:ext cx="9436331" cy="757959"/>
          </a:xfrm>
          <a:custGeom>
            <a:avLst/>
            <a:gdLst/>
            <a:ahLst/>
            <a:cxnLst/>
            <a:rect l="l" t="t" r="r" b="b"/>
            <a:pathLst>
              <a:path w="18872661" h="1515917" extrusionOk="0">
                <a:moveTo>
                  <a:pt x="0" y="0"/>
                </a:moveTo>
                <a:lnTo>
                  <a:pt x="18872661" y="0"/>
                </a:lnTo>
                <a:lnTo>
                  <a:pt x="18872661" y="1515917"/>
                </a:lnTo>
                <a:lnTo>
                  <a:pt x="0" y="1515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0649" b="-102799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01" name="Google Shape;201;p30"/>
          <p:cNvSpPr/>
          <p:nvPr/>
        </p:nvSpPr>
        <p:spPr>
          <a:xfrm>
            <a:off x="5760729" y="-250836"/>
            <a:ext cx="1722461" cy="1217704"/>
          </a:xfrm>
          <a:custGeom>
            <a:avLst/>
            <a:gdLst/>
            <a:ahLst/>
            <a:cxnLst/>
            <a:rect l="l" t="t" r="r" b="b"/>
            <a:pathLst>
              <a:path w="3444923" h="2435407" extrusionOk="0">
                <a:moveTo>
                  <a:pt x="0" y="0"/>
                </a:moveTo>
                <a:lnTo>
                  <a:pt x="3444923" y="0"/>
                </a:lnTo>
                <a:lnTo>
                  <a:pt x="3444923" y="2435407"/>
                </a:lnTo>
                <a:lnTo>
                  <a:pt x="0" y="2435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02" name="Google Shape;202;p30"/>
          <p:cNvSpPr/>
          <p:nvPr/>
        </p:nvSpPr>
        <p:spPr>
          <a:xfrm>
            <a:off x="7288376" y="-182608"/>
            <a:ext cx="1529440" cy="1081246"/>
          </a:xfrm>
          <a:custGeom>
            <a:avLst/>
            <a:gdLst/>
            <a:ahLst/>
            <a:cxnLst/>
            <a:rect l="l" t="t" r="r" b="b"/>
            <a:pathLst>
              <a:path w="3058880" h="2162492" extrusionOk="0">
                <a:moveTo>
                  <a:pt x="0" y="0"/>
                </a:moveTo>
                <a:lnTo>
                  <a:pt x="3058880" y="0"/>
                </a:lnTo>
                <a:lnTo>
                  <a:pt x="3058880" y="2162492"/>
                </a:lnTo>
                <a:lnTo>
                  <a:pt x="0" y="2162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03" name="Google Shape;203;p30"/>
          <p:cNvSpPr txBox="1"/>
          <p:nvPr/>
        </p:nvSpPr>
        <p:spPr>
          <a:xfrm>
            <a:off x="403750" y="4751750"/>
            <a:ext cx="848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Paper IPTC-23888, Federated Learning For Seismic Data Denoising: Privacy-preserving Paradigm, Kamalesh Kumar Mandakolathur Guruprasad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-275825" y="-42450"/>
            <a:ext cx="5724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 Experimental Setup</a:t>
            </a:r>
            <a:endParaRPr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9875" y="1169350"/>
            <a:ext cx="2690997" cy="28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 rotWithShape="1">
          <a:blip r:embed="rId7">
            <a:alphaModFix/>
          </a:blip>
          <a:srcRect b="33814"/>
          <a:stretch/>
        </p:blipFill>
        <p:spPr>
          <a:xfrm>
            <a:off x="5830388" y="1155500"/>
            <a:ext cx="3313624" cy="292414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/>
        </p:nvSpPr>
        <p:spPr>
          <a:xfrm>
            <a:off x="3294675" y="4162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Round Based</a:t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6816725" y="4110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Cyclic</a:t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125" y="1583400"/>
            <a:ext cx="2185749" cy="26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403750" y="41102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Classical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/>
          <p:nvPr/>
        </p:nvSpPr>
        <p:spPr>
          <a:xfrm>
            <a:off x="-292331" y="0"/>
            <a:ext cx="9436331" cy="757959"/>
          </a:xfrm>
          <a:custGeom>
            <a:avLst/>
            <a:gdLst/>
            <a:ahLst/>
            <a:cxnLst/>
            <a:rect l="l" t="t" r="r" b="b"/>
            <a:pathLst>
              <a:path w="18872661" h="1515917" extrusionOk="0">
                <a:moveTo>
                  <a:pt x="0" y="0"/>
                </a:moveTo>
                <a:lnTo>
                  <a:pt x="18872661" y="0"/>
                </a:lnTo>
                <a:lnTo>
                  <a:pt x="18872661" y="1515917"/>
                </a:lnTo>
                <a:lnTo>
                  <a:pt x="0" y="1515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0649" b="-102799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16" name="Google Shape;216;p31"/>
          <p:cNvSpPr/>
          <p:nvPr/>
        </p:nvSpPr>
        <p:spPr>
          <a:xfrm>
            <a:off x="5760729" y="-250836"/>
            <a:ext cx="1722461" cy="1217704"/>
          </a:xfrm>
          <a:custGeom>
            <a:avLst/>
            <a:gdLst/>
            <a:ahLst/>
            <a:cxnLst/>
            <a:rect l="l" t="t" r="r" b="b"/>
            <a:pathLst>
              <a:path w="3444923" h="2435407" extrusionOk="0">
                <a:moveTo>
                  <a:pt x="0" y="0"/>
                </a:moveTo>
                <a:lnTo>
                  <a:pt x="3444923" y="0"/>
                </a:lnTo>
                <a:lnTo>
                  <a:pt x="3444923" y="2435407"/>
                </a:lnTo>
                <a:lnTo>
                  <a:pt x="0" y="2435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17" name="Google Shape;217;p31"/>
          <p:cNvSpPr/>
          <p:nvPr/>
        </p:nvSpPr>
        <p:spPr>
          <a:xfrm>
            <a:off x="7288376" y="-182608"/>
            <a:ext cx="1529440" cy="1081246"/>
          </a:xfrm>
          <a:custGeom>
            <a:avLst/>
            <a:gdLst/>
            <a:ahLst/>
            <a:cxnLst/>
            <a:rect l="l" t="t" r="r" b="b"/>
            <a:pathLst>
              <a:path w="3058880" h="2162492" extrusionOk="0">
                <a:moveTo>
                  <a:pt x="0" y="0"/>
                </a:moveTo>
                <a:lnTo>
                  <a:pt x="3058880" y="0"/>
                </a:lnTo>
                <a:lnTo>
                  <a:pt x="3058880" y="2162492"/>
                </a:lnTo>
                <a:lnTo>
                  <a:pt x="0" y="2162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18" name="Google Shape;218;p31"/>
          <p:cNvSpPr txBox="1"/>
          <p:nvPr/>
        </p:nvSpPr>
        <p:spPr>
          <a:xfrm>
            <a:off x="403750" y="4751750"/>
            <a:ext cx="848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Paper IPTC-23888, Federated Learning For Seismic Data Denoising: Privacy-preserving Paradigm, Kamalesh Kumar Mandakolathur Guruprasad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-275825" y="-42450"/>
            <a:ext cx="5724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05 Experiments</a:t>
            </a:r>
            <a:endParaRPr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497150" y="1050225"/>
            <a:ext cx="3577500" cy="35886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550" b="1">
                <a:latin typeface="Helvetica Neue"/>
                <a:ea typeface="Helvetica Neue"/>
                <a:cs typeface="Helvetica Neue"/>
                <a:sym typeface="Helvetica Neue"/>
              </a:rPr>
              <a:t>IID</a:t>
            </a:r>
            <a:endParaRPr sz="255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4327" algn="l" rtl="0">
              <a:spcBef>
                <a:spcPts val="30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Varying position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–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Client 1 has the first 50 slices and client 2 has the last 50 slices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4327" algn="l" rtl="0">
              <a:spcBef>
                <a:spcPts val="30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Varying Noise Factor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–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0.15 for Client1 and 0.3 for Client 2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4327" algn="l" rtl="0">
              <a:spcBef>
                <a:spcPts val="30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Varying Noise Type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–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Gaussian noise for client 1 and Salt and Pepper noise for client 2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31"/>
          <p:cNvSpPr txBox="1">
            <a:spLocks noGrp="1"/>
          </p:cNvSpPr>
          <p:nvPr>
            <p:ph type="body" idx="2"/>
          </p:nvPr>
        </p:nvSpPr>
        <p:spPr>
          <a:xfrm>
            <a:off x="5665586" y="1050237"/>
            <a:ext cx="3870300" cy="27489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Non IID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222" name="Google Shape;222;p31"/>
          <p:cNvGraphicFramePr/>
          <p:nvPr/>
        </p:nvGraphicFramePr>
        <p:xfrm>
          <a:off x="4454550" y="1679275"/>
          <a:ext cx="4258850" cy="2752030"/>
        </p:xfrm>
        <a:graphic>
          <a:graphicData uri="http://schemas.openxmlformats.org/drawingml/2006/table">
            <a:tbl>
              <a:tblPr>
                <a:noFill/>
                <a:tableStyleId>{01614FD4-1AF4-4E35-8F0B-F4B6E6AA8B9A}</a:tableStyleId>
              </a:tblPr>
              <a:tblGrid>
                <a:gridCol w="99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Number of clients</a:t>
                      </a:r>
                      <a:endParaRPr sz="12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Name of clients</a:t>
                      </a:r>
                      <a:endParaRPr sz="12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Aggregation Strategy</a:t>
                      </a:r>
                      <a:endParaRPr sz="12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Client 1: Kerry; Client 2: F3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FedProx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Client 1: Kerry; Client 2: F3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FedCyclic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Client 1: Kerry; Client 2: F3, Client 3: Volve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FedProx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Client 1: Kerry; Client 2: F3, Client 3: Volve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FedCyclic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/>
          <p:nvPr/>
        </p:nvSpPr>
        <p:spPr>
          <a:xfrm>
            <a:off x="-292331" y="0"/>
            <a:ext cx="9436331" cy="757959"/>
          </a:xfrm>
          <a:custGeom>
            <a:avLst/>
            <a:gdLst/>
            <a:ahLst/>
            <a:cxnLst/>
            <a:rect l="l" t="t" r="r" b="b"/>
            <a:pathLst>
              <a:path w="18872661" h="1515917" extrusionOk="0">
                <a:moveTo>
                  <a:pt x="0" y="0"/>
                </a:moveTo>
                <a:lnTo>
                  <a:pt x="18872661" y="0"/>
                </a:lnTo>
                <a:lnTo>
                  <a:pt x="18872661" y="1515917"/>
                </a:lnTo>
                <a:lnTo>
                  <a:pt x="0" y="1515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0649" b="-102799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28" name="Google Shape;228;p32"/>
          <p:cNvSpPr/>
          <p:nvPr/>
        </p:nvSpPr>
        <p:spPr>
          <a:xfrm>
            <a:off x="5760729" y="-250836"/>
            <a:ext cx="1722461" cy="1217704"/>
          </a:xfrm>
          <a:custGeom>
            <a:avLst/>
            <a:gdLst/>
            <a:ahLst/>
            <a:cxnLst/>
            <a:rect l="l" t="t" r="r" b="b"/>
            <a:pathLst>
              <a:path w="3444923" h="2435407" extrusionOk="0">
                <a:moveTo>
                  <a:pt x="0" y="0"/>
                </a:moveTo>
                <a:lnTo>
                  <a:pt x="3444923" y="0"/>
                </a:lnTo>
                <a:lnTo>
                  <a:pt x="3444923" y="2435407"/>
                </a:lnTo>
                <a:lnTo>
                  <a:pt x="0" y="2435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29" name="Google Shape;229;p32"/>
          <p:cNvSpPr/>
          <p:nvPr/>
        </p:nvSpPr>
        <p:spPr>
          <a:xfrm>
            <a:off x="7288376" y="-182608"/>
            <a:ext cx="1529440" cy="1081246"/>
          </a:xfrm>
          <a:custGeom>
            <a:avLst/>
            <a:gdLst/>
            <a:ahLst/>
            <a:cxnLst/>
            <a:rect l="l" t="t" r="r" b="b"/>
            <a:pathLst>
              <a:path w="3058880" h="2162492" extrusionOk="0">
                <a:moveTo>
                  <a:pt x="0" y="0"/>
                </a:moveTo>
                <a:lnTo>
                  <a:pt x="3058880" y="0"/>
                </a:lnTo>
                <a:lnTo>
                  <a:pt x="3058880" y="2162492"/>
                </a:lnTo>
                <a:lnTo>
                  <a:pt x="0" y="2162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30" name="Google Shape;230;p32"/>
          <p:cNvSpPr txBox="1"/>
          <p:nvPr/>
        </p:nvSpPr>
        <p:spPr>
          <a:xfrm>
            <a:off x="403750" y="4751750"/>
            <a:ext cx="848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Paper IPTC-23888, Federated Learning For Seismic Data Denoising: Privacy-preserving Paradigm, Kamalesh Kumar Mandakolathur Guruprasad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-275825" y="-42450"/>
            <a:ext cx="5724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06 Metrics</a:t>
            </a:r>
            <a:endParaRPr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32"/>
          <p:cNvSpPr txBox="1">
            <a:spLocks noGrp="1"/>
          </p:cNvSpPr>
          <p:nvPr>
            <p:ph type="body" idx="1"/>
          </p:nvPr>
        </p:nvSpPr>
        <p:spPr>
          <a:xfrm>
            <a:off x="497150" y="1050225"/>
            <a:ext cx="3577500" cy="35886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Evaluation Metrics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3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Mean Square Error (MSE)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Structural Similarity Index (SSIM) 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Root Mean Square Error (RMSE) Signal-to-Noise Ratio (SNR)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Peak Signal-to-Noise Ratio (PSNR)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p32"/>
          <p:cNvSpPr txBox="1">
            <a:spLocks noGrp="1"/>
          </p:cNvSpPr>
          <p:nvPr>
            <p:ph type="body" idx="2"/>
          </p:nvPr>
        </p:nvSpPr>
        <p:spPr>
          <a:xfrm>
            <a:off x="4947524" y="1050237"/>
            <a:ext cx="3870300" cy="2748900"/>
          </a:xfrm>
          <a:prstGeom prst="rect">
            <a:avLst/>
          </a:prstGeom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Client Selection Metrics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3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Global Model Divergence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Local Weight Difference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1575" y="2186775"/>
            <a:ext cx="4285200" cy="22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571</Words>
  <Application>Microsoft Office PowerPoint</Application>
  <PresentationFormat>On-screen Show (16:9)</PresentationFormat>
  <Paragraphs>169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Helvetica Neue</vt:lpstr>
      <vt:lpstr>Calibri</vt:lpstr>
      <vt:lpstr>Alata</vt:lpstr>
      <vt:lpstr>Poppins</vt:lpstr>
      <vt:lpstr>Arial</vt:lpstr>
      <vt:lpstr>Simple Light</vt:lpstr>
      <vt:lpstr>Office Theme</vt:lpstr>
      <vt:lpstr>Federated Learning For Seismic Data Denoising  A Privacy-preserving Paradigm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Federated Learning For Seismic Data Denoising  A Privacy-preserving Paradigm</dc:title>
  <dc:creator>Kamalesh Kumar</dc:creator>
  <cp:lastModifiedBy>Kamalesh Kumar</cp:lastModifiedBy>
  <cp:revision>2</cp:revision>
  <dcterms:modified xsi:type="dcterms:W3CDTF">2024-02-15T04:57:05Z</dcterms:modified>
</cp:coreProperties>
</file>